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9" r:id="rId3"/>
    <p:sldId id="264" r:id="rId4"/>
    <p:sldId id="265" r:id="rId5"/>
    <p:sldId id="267" r:id="rId6"/>
    <p:sldId id="266" r:id="rId7"/>
  </p:sldIdLst>
  <p:sldSz cx="12192000" cy="6858000"/>
  <p:notesSz cx="6858000" cy="9144000"/>
  <p:embeddedFontLst>
    <p:embeddedFont>
      <p:font typeface="Pretendard Variable Light" panose="02000003000000020004" pitchFamily="2" charset="-127"/>
      <p:regular r:id="rId8"/>
    </p:embeddedFont>
    <p:embeddedFont>
      <p:font typeface="Pretendard Variable Medium" panose="02000003000000020004" pitchFamily="2" charset="-127"/>
      <p:regular r:id="rId9"/>
    </p:embeddedFont>
    <p:embeddedFont>
      <p:font typeface="나눔고딕 ExtraBold" panose="020D0904000000000000" pitchFamily="34" charset="-127"/>
      <p:bold r:id="rId10"/>
    </p:embeddedFont>
    <p:embeddedFont>
      <p:font typeface="맑은 고딕" panose="020B0503020000020004" pitchFamily="34" charset="-127"/>
      <p:regular r:id="rId11"/>
      <p:bold r:id="rId12"/>
    </p:embeddedFont>
    <p:embeddedFont>
      <p:font typeface="엘리스 DX널리체  Medium" panose="020B0600000101010101" pitchFamily="34" charset="-127"/>
      <p:regular r:id="rId13"/>
    </p:embeddedFont>
    <p:embeddedFont>
      <p:font typeface="Hanken Grotesk Black" pitchFamily="2" charset="0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0D4"/>
    <a:srgbClr val="221C1C"/>
    <a:srgbClr val="EEEEEE"/>
    <a:srgbClr val="D8D2C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0" autoAdjust="0"/>
    <p:restoredTop sz="94660"/>
  </p:normalViewPr>
  <p:slideViewPr>
    <p:cSldViewPr snapToGrid="0">
      <p:cViewPr varScale="1">
        <p:scale>
          <a:sx n="98" d="100"/>
          <a:sy n="98" d="100"/>
        </p:scale>
        <p:origin x="9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gi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FEFE6-6663-B30E-3681-27DA496E4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9343EF-DDCB-94B4-3B12-BA4278B43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B3ACAE-F3DA-1674-1368-030D37625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CCFA86-DB24-E003-9FDA-93F1856D2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C3863C-5B09-449F-0F41-A34B645A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710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8302A8-DB44-A6E0-8B13-99FFFC648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C25FB8-55D6-04B7-6D2D-D5304DC8B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8E7F9A-5F9C-072E-DD3F-D63B1824F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490FF9-5D33-CBDF-1EED-C985A32BD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2C8854-C20F-5C52-BBF9-4801A1C14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897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6D6D2E-3265-9769-99A9-66D333F70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42205B-8986-84E6-8868-E8E5DDAC05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15EE73-C1C7-3E43-1129-7C34B9804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9827E3-A76C-046F-2EFE-66451154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46FAE1-FCA6-035D-7045-03F30B24C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364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69D4B4-BA0C-AFB5-3459-ED2CC132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403B10-6EB2-DD4F-8B7D-52CF99472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D1B9CD-885D-FB47-E5D0-BF5B824E5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662BA0-98A5-C61A-8763-1EE14DB6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A1CBD5-D2E4-77FD-2409-47F208172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78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54E4C7-4A7D-7744-2705-C75169788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FCFBDD-63B0-5E63-8AD0-B37DDF31F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A6129A-FFCC-5759-DFB4-43634A26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8DF732-CD9C-A5B6-235E-15F1C144E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E9DC27-AB63-4938-292E-D94077930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497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EC6626-C34F-0163-9D62-56B7BB3A7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7797EE-BF0A-A45C-BE0E-5313C4C53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A49FFA-7BD6-CFF0-CF9A-46D4F91E7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93CB7E-88D7-E6C5-70E8-20C123F0D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05FFD2-21A4-3CA1-6428-55C2D3CDD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1FE25F-191E-3302-7BFE-3B4B392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697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EB93F-CFCF-7E7C-95E3-54BDCE5B2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AB6523-E01C-95C1-E9E8-F9F76A5B6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285701-8329-6FA7-4B2E-D8C6B3C55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19A858B-26C4-63F5-7841-EA87F45825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B6EA7A-FD83-76A8-D3AB-E3C9A5AA7C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4CA53F5-3DAA-9B33-BECC-B08E40CE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7DBA7A-D905-8F21-7230-DF93D5199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FACA13-3626-39E4-25FF-2FD8D30B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026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AF827-C418-CE0E-6590-FB44F0C53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5E79399-7A8D-916D-829B-B7DA7EECF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B9451F4-CEFC-7648-D843-2C66D22BB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598B6D-CBDB-02A4-DF9E-F5984F773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883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67A068-6D81-91D8-9450-2037843B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25EFAF2-6D58-1A99-81E1-162F91ED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4036AC-F8CD-BDF6-D50E-72EFD8E36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970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54D1AE-E363-F16D-3F8F-6992ACD60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B183F7-2F85-0B3A-6D6F-E1CFE9E44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29AAF9-A752-97EE-D567-535B9FDB0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FEC6AC-C180-44EF-C479-4A343AFBF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E9DC79-3B08-A2A3-07BD-B01145D35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57022D-4374-57F0-A5B4-67B6E40ED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841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4121F4-D94D-3FCB-1A89-B64D34DD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BC8604A-E7DC-DB62-4C0D-1D6C794415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81FA28-1E97-3599-50E0-918FF3FAA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79160C-ED39-4AE2-D917-0E41916DF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C50BCA-1072-FF89-4794-117A2CFF3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01D4D9-F4F0-2503-7F6C-0DB9553A7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410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DBBE79-5BDA-4761-8FCC-9CA1C48ED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73E379-6379-856E-26CF-E57ADE38C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F268A5-F60E-D6C5-4035-0CA57345F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CC4C4-1C59-42E7-BCAB-AFB13E36C3FC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8FE407-91B4-A37D-241D-69E5965D43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F51EC2-CD1E-437D-EDA0-393FCB1155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FE458-42F0-4BB1-A936-9760506E65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060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5061BA-44D7-7D1C-6DF4-D69CD5A96E6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65000">
                <a:srgbClr val="E4E0D4"/>
              </a:gs>
              <a:gs pos="0">
                <a:srgbClr val="D8D2C2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FA51A1B-46AD-7EEF-BDEB-FB9CFF83E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723" y="1710446"/>
            <a:ext cx="1718554" cy="171855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58E1A42-FE16-1197-B3E8-416DC66748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2699" y="3429000"/>
            <a:ext cx="4526604" cy="873767"/>
          </a:xfrm>
        </p:spPr>
        <p:txBody>
          <a:bodyPr anchor="ctr" anchorCtr="0">
            <a:normAutofit fontScale="90000"/>
          </a:bodyPr>
          <a:lstStyle/>
          <a:p>
            <a:r>
              <a:rPr lang="en-US" altLang="ko-KR" dirty="0">
                <a:solidFill>
                  <a:srgbClr val="221C1C"/>
                </a:solidFill>
                <a:latin typeface="Hanken Grotesk Black" pitchFamily="2" charset="0"/>
              </a:rPr>
              <a:t>TRIP READER</a:t>
            </a:r>
            <a:endParaRPr lang="ko-KR" altLang="en-US" dirty="0">
              <a:solidFill>
                <a:srgbClr val="221C1C"/>
              </a:solidFill>
              <a:latin typeface="Hanken Grotesk Black" pitchFamily="2" charset="0"/>
            </a:endParaRP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517AEB52-994F-BA7C-3968-AF3775710BAA}"/>
              </a:ext>
            </a:extLst>
          </p:cNvPr>
          <p:cNvSpPr txBox="1">
            <a:spLocks/>
          </p:cNvSpPr>
          <p:nvPr/>
        </p:nvSpPr>
        <p:spPr>
          <a:xfrm>
            <a:off x="5126475" y="4570160"/>
            <a:ext cx="1939047" cy="46412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dirty="0">
                <a:solidFill>
                  <a:srgbClr val="221C1C"/>
                </a:solidFill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박하민</a:t>
            </a:r>
            <a:r>
              <a:rPr lang="en-US" altLang="ko-KR" sz="1600" dirty="0">
                <a:solidFill>
                  <a:srgbClr val="221C1C"/>
                </a:solidFill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 / </a:t>
            </a:r>
            <a:r>
              <a:rPr lang="ko-KR" altLang="en-US" sz="1600" dirty="0">
                <a:solidFill>
                  <a:srgbClr val="221C1C"/>
                </a:solidFill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허현준</a:t>
            </a: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3912F57A-F82A-8EA8-846E-2C2763652DE9}"/>
              </a:ext>
            </a:extLst>
          </p:cNvPr>
          <p:cNvSpPr txBox="1">
            <a:spLocks/>
          </p:cNvSpPr>
          <p:nvPr/>
        </p:nvSpPr>
        <p:spPr>
          <a:xfrm>
            <a:off x="3832697" y="3928455"/>
            <a:ext cx="4526604" cy="87376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dirty="0">
                <a:solidFill>
                  <a:srgbClr val="221C1C"/>
                </a:solidFill>
                <a:latin typeface="나눔고딕 ExtraBold" panose="020D0904000000000000" pitchFamily="34" charset="-127"/>
                <a:ea typeface="나눔고딕 ExtraBold" panose="020D0904000000000000" pitchFamily="34" charset="-127"/>
              </a:rPr>
              <a:t>여행을 읽다</a:t>
            </a:r>
          </a:p>
        </p:txBody>
      </p:sp>
    </p:spTree>
    <p:extLst>
      <p:ext uri="{BB962C8B-B14F-4D97-AF65-F5344CB8AC3E}">
        <p14:creationId xmlns:p14="http://schemas.microsoft.com/office/powerpoint/2010/main" val="3898932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12C6E-E5DC-C28A-6275-E53C40F55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38600" cy="1325563"/>
          </a:xfrm>
        </p:spPr>
        <p:txBody>
          <a:bodyPr/>
          <a:lstStyle/>
          <a:p>
            <a:r>
              <a:rPr lang="en-US" altLang="ko-KR" dirty="0">
                <a:latin typeface="Hanken Grotesk Black" pitchFamily="2" charset="0"/>
              </a:rPr>
              <a:t>INDEX</a:t>
            </a:r>
            <a:endParaRPr lang="ko-KR" altLang="en-US" dirty="0">
              <a:latin typeface="Hanken Grotesk Black" pitchFamily="2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3F4025-735A-1AA3-2D41-B241BD864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4762500" cy="2786063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기획 배경 및 목표</a:t>
            </a:r>
            <a:endParaRPr lang="en-US" altLang="ko-KR" dirty="0">
              <a:latin typeface="Pretendard Variable Light" panose="02000003000000020004" pitchFamily="2" charset="-127"/>
              <a:ea typeface="Pretendard Variable Light" panose="02000003000000020004" pitchFamily="2" charset="-127"/>
              <a:cs typeface="Pretendard Variable Light" panose="02000003000000020004" pitchFamily="2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주요 특징</a:t>
            </a:r>
            <a:endParaRPr lang="en-US" altLang="ko-KR" dirty="0">
              <a:latin typeface="Pretendard Variable Light" panose="02000003000000020004" pitchFamily="2" charset="-127"/>
              <a:ea typeface="Pretendard Variable Light" panose="02000003000000020004" pitchFamily="2" charset="-127"/>
              <a:cs typeface="Pretendard Variable Light" panose="02000003000000020004" pitchFamily="2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개발 결과</a:t>
            </a:r>
            <a:endParaRPr lang="en-US" altLang="ko-KR" dirty="0">
              <a:latin typeface="Pretendard Variable Light" panose="02000003000000020004" pitchFamily="2" charset="-127"/>
              <a:ea typeface="Pretendard Variable Light" panose="02000003000000020004" pitchFamily="2" charset="-127"/>
              <a:cs typeface="Pretendard Variable Light" panose="02000003000000020004" pitchFamily="2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시연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D31255C-851B-B70C-2E21-1672C28DBB4F}"/>
              </a:ext>
            </a:extLst>
          </p:cNvPr>
          <p:cNvCxnSpPr>
            <a:cxnSpLocks/>
          </p:cNvCxnSpPr>
          <p:nvPr/>
        </p:nvCxnSpPr>
        <p:spPr>
          <a:xfrm>
            <a:off x="838200" y="1690688"/>
            <a:ext cx="4559300" cy="0"/>
          </a:xfrm>
          <a:prstGeom prst="line">
            <a:avLst/>
          </a:prstGeom>
          <a:ln w="25400">
            <a:solidFill>
              <a:srgbClr val="EEEE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46D865A-0809-8E62-FD49-9E02A3A69CDA}"/>
              </a:ext>
            </a:extLst>
          </p:cNvPr>
          <p:cNvGrpSpPr/>
          <p:nvPr/>
        </p:nvGrpSpPr>
        <p:grpSpPr>
          <a:xfrm>
            <a:off x="6591302" y="-1255187"/>
            <a:ext cx="4613809" cy="12987856"/>
            <a:chOff x="6477002" y="-1318687"/>
            <a:chExt cx="4613809" cy="1298785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BFD9E62C-5AA6-673E-E153-5F74651186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88" t="1086" r="7832" b="44757"/>
            <a:stretch/>
          </p:blipFill>
          <p:spPr>
            <a:xfrm>
              <a:off x="9158379" y="-1318687"/>
              <a:ext cx="1932432" cy="3046949"/>
            </a:xfrm>
            <a:prstGeom prst="rect">
              <a:avLst/>
            </a:prstGeom>
            <a:effectLst>
              <a:outerShdw blurRad="254000" dist="190500" dir="5400000" sx="98000" sy="98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E7022FC-4BD8-550F-06BB-07318D3806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413" t="3123" r="18413"/>
            <a:stretch/>
          </p:blipFill>
          <p:spPr>
            <a:xfrm>
              <a:off x="9158379" y="2711441"/>
              <a:ext cx="1932432" cy="3046948"/>
            </a:xfrm>
            <a:prstGeom prst="rect">
              <a:avLst/>
            </a:prstGeom>
            <a:effectLst>
              <a:outerShdw blurRad="254000" dist="190500" dir="5400000" sx="98000" sy="98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1FB0347A-B2EF-4533-0E2D-27B35D48A8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50" b="2735"/>
            <a:stretch/>
          </p:blipFill>
          <p:spPr>
            <a:xfrm>
              <a:off x="6477002" y="561965"/>
              <a:ext cx="1932431" cy="3046949"/>
            </a:xfrm>
            <a:prstGeom prst="rect">
              <a:avLst/>
            </a:prstGeom>
            <a:effectLst>
              <a:outerShdw blurRad="254000" dist="190500" dir="5400000" sx="98000" sy="98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04CA2A9D-FF90-CF25-D415-07E77C286F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88" t="1086" r="7832" b="44757"/>
            <a:stretch/>
          </p:blipFill>
          <p:spPr>
            <a:xfrm>
              <a:off x="6477002" y="4592093"/>
              <a:ext cx="1932432" cy="3046949"/>
            </a:xfrm>
            <a:prstGeom prst="rect">
              <a:avLst/>
            </a:prstGeom>
            <a:effectLst>
              <a:outerShdw blurRad="254000" dist="190500" dir="5400000" sx="98000" sy="98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B004098-70B0-EA59-5FE7-8F7323B1C6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413" t="3123" r="18413"/>
            <a:stretch/>
          </p:blipFill>
          <p:spPr>
            <a:xfrm>
              <a:off x="6477002" y="8622221"/>
              <a:ext cx="1932432" cy="3046948"/>
            </a:xfrm>
            <a:prstGeom prst="rect">
              <a:avLst/>
            </a:prstGeom>
            <a:effectLst>
              <a:outerShdw blurRad="254000" dist="190500" dir="5400000" sx="98000" sy="98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C2926BF0-E9BC-2476-74C5-F0EEB032F5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11" b="11640"/>
            <a:stretch/>
          </p:blipFill>
          <p:spPr>
            <a:xfrm>
              <a:off x="9158380" y="6447345"/>
              <a:ext cx="1932431" cy="3046949"/>
            </a:xfrm>
            <a:prstGeom prst="rect">
              <a:avLst/>
            </a:prstGeom>
            <a:effectLst>
              <a:outerShdw blurRad="254000" dist="190500" dir="5400000" sx="98000" sy="98000" algn="t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23239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11111E-6 L 2.29167E-6 -0.54352 " pathEditMode="fixed" rAng="0" ptsTypes="AA">
                                      <p:cBhvr>
                                        <p:cTn id="6" dur="2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1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45F81A0-6C40-6C50-7BC7-5FC7504D8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362" y="1690689"/>
            <a:ext cx="8229786" cy="4613952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56F01420-463D-F872-B65E-99E7EA3D6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엘리스 DX널리체  Medium" panose="020B0600000101010101" pitchFamily="34" charset="-127"/>
                <a:ea typeface="엘리스 DX널리체  Medium" panose="020B0600000101010101" pitchFamily="34" charset="-127"/>
              </a:rPr>
              <a:t>기획 배경 및 목표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C743DF4-5B05-4065-3D87-52B6259AB167}"/>
              </a:ext>
            </a:extLst>
          </p:cNvPr>
          <p:cNvCxnSpPr>
            <a:cxnSpLocks/>
          </p:cNvCxnSpPr>
          <p:nvPr/>
        </p:nvCxnSpPr>
        <p:spPr>
          <a:xfrm>
            <a:off x="838200" y="1690688"/>
            <a:ext cx="10515600" cy="0"/>
          </a:xfrm>
          <a:prstGeom prst="line">
            <a:avLst/>
          </a:prstGeom>
          <a:ln w="25400">
            <a:solidFill>
              <a:srgbClr val="EEEE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903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828D3310-E608-A1D4-2FBC-77202B1F9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923" y="2014689"/>
            <a:ext cx="1746323" cy="1749916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7037DB87-BC60-5076-4ADD-DB00F88B4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엘리스 DX널리체  Medium" panose="020B0600000101010101" pitchFamily="34" charset="-127"/>
                <a:ea typeface="엘리스 DX널리체  Medium" panose="020B0600000101010101" pitchFamily="34" charset="-127"/>
              </a:rPr>
              <a:t>프로젝트 일정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B5B95AC-185E-92A5-4E68-803C5636F654}"/>
              </a:ext>
            </a:extLst>
          </p:cNvPr>
          <p:cNvCxnSpPr>
            <a:cxnSpLocks/>
          </p:cNvCxnSpPr>
          <p:nvPr/>
        </p:nvCxnSpPr>
        <p:spPr>
          <a:xfrm>
            <a:off x="838200" y="1690688"/>
            <a:ext cx="10515600" cy="0"/>
          </a:xfrm>
          <a:prstGeom prst="line">
            <a:avLst/>
          </a:prstGeom>
          <a:ln w="25400">
            <a:solidFill>
              <a:srgbClr val="EEEE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C5EFB46-C194-AE3D-96E5-4C890EE441C2}"/>
              </a:ext>
            </a:extLst>
          </p:cNvPr>
          <p:cNvGrpSpPr/>
          <p:nvPr/>
        </p:nvGrpSpPr>
        <p:grpSpPr>
          <a:xfrm>
            <a:off x="4522840" y="4455943"/>
            <a:ext cx="1683407" cy="1574818"/>
            <a:chOff x="4688210" y="3016250"/>
            <a:chExt cx="1683407" cy="1574818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C952676-8412-4F5E-5CA0-B2C76E3A3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210" y="3016250"/>
              <a:ext cx="1574818" cy="1574818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42A7B25-667F-FD9F-339D-6CF587BDC3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8510" y="3929587"/>
              <a:ext cx="483107" cy="483107"/>
            </a:xfrm>
            <a:prstGeom prst="rect">
              <a:avLst/>
            </a:prstGeom>
          </p:spPr>
        </p:pic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AC7237B5-0A42-A26E-96F1-9FCBCC7226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27956"/>
            <a:ext cx="1076939" cy="1076939"/>
          </a:xfrm>
          <a:prstGeom prst="rect">
            <a:avLst/>
          </a:prstGeom>
        </p:spPr>
      </p:pic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DC8CDC91-DDE3-8D1C-DA79-2719535CF407}"/>
              </a:ext>
            </a:extLst>
          </p:cNvPr>
          <p:cNvSpPr/>
          <p:nvPr/>
        </p:nvSpPr>
        <p:spPr>
          <a:xfrm>
            <a:off x="2344367" y="4095344"/>
            <a:ext cx="2069884" cy="807393"/>
          </a:xfrm>
          <a:custGeom>
            <a:avLst/>
            <a:gdLst>
              <a:gd name="connsiteX0" fmla="*/ 0 w 2033081"/>
              <a:gd name="connsiteY0" fmla="*/ 0 h 1079770"/>
              <a:gd name="connsiteX1" fmla="*/ 573932 w 2033081"/>
              <a:gd name="connsiteY1" fmla="*/ 369651 h 1079770"/>
              <a:gd name="connsiteX2" fmla="*/ 1566153 w 2033081"/>
              <a:gd name="connsiteY2" fmla="*/ 262646 h 1079770"/>
              <a:gd name="connsiteX3" fmla="*/ 2033081 w 2033081"/>
              <a:gd name="connsiteY3" fmla="*/ 1079770 h 107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3081" h="1079770">
                <a:moveTo>
                  <a:pt x="0" y="0"/>
                </a:moveTo>
                <a:cubicBezTo>
                  <a:pt x="156453" y="162938"/>
                  <a:pt x="312907" y="325877"/>
                  <a:pt x="573932" y="369651"/>
                </a:cubicBezTo>
                <a:cubicBezTo>
                  <a:pt x="834957" y="413425"/>
                  <a:pt x="1322962" y="144293"/>
                  <a:pt x="1566153" y="262646"/>
                </a:cubicBezTo>
                <a:cubicBezTo>
                  <a:pt x="1809344" y="380999"/>
                  <a:pt x="1943911" y="914400"/>
                  <a:pt x="2033081" y="1079770"/>
                </a:cubicBezTo>
              </a:path>
            </a:pathLst>
          </a:cu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2EFA37E6-6BBE-D10C-0169-25339433E031}"/>
              </a:ext>
            </a:extLst>
          </p:cNvPr>
          <p:cNvSpPr/>
          <p:nvPr/>
        </p:nvSpPr>
        <p:spPr>
          <a:xfrm>
            <a:off x="5858187" y="3336588"/>
            <a:ext cx="1243004" cy="1106732"/>
          </a:xfrm>
          <a:custGeom>
            <a:avLst/>
            <a:gdLst>
              <a:gd name="connsiteX0" fmla="*/ 51377 w 1315972"/>
              <a:gd name="connsiteY0" fmla="*/ 1342417 h 1342417"/>
              <a:gd name="connsiteX1" fmla="*/ 100015 w 1315972"/>
              <a:gd name="connsiteY1" fmla="*/ 428017 h 1342417"/>
              <a:gd name="connsiteX2" fmla="*/ 956049 w 1315972"/>
              <a:gd name="connsiteY2" fmla="*/ 282102 h 1342417"/>
              <a:gd name="connsiteX3" fmla="*/ 1315972 w 1315972"/>
              <a:gd name="connsiteY3" fmla="*/ 0 h 1342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5972" h="1342417">
                <a:moveTo>
                  <a:pt x="51377" y="1342417"/>
                </a:moveTo>
                <a:cubicBezTo>
                  <a:pt x="306" y="973576"/>
                  <a:pt x="-50764" y="604736"/>
                  <a:pt x="100015" y="428017"/>
                </a:cubicBezTo>
                <a:cubicBezTo>
                  <a:pt x="250794" y="251298"/>
                  <a:pt x="753390" y="353438"/>
                  <a:pt x="956049" y="282102"/>
                </a:cubicBezTo>
                <a:cubicBezTo>
                  <a:pt x="1158709" y="210766"/>
                  <a:pt x="1237340" y="105383"/>
                  <a:pt x="1315972" y="0"/>
                </a:cubicBezTo>
              </a:path>
            </a:pathLst>
          </a:custGeom>
          <a:noFill/>
          <a:ln w="762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1E88C645-08A4-72C1-5CCB-06317E450989}"/>
              </a:ext>
            </a:extLst>
          </p:cNvPr>
          <p:cNvSpPr/>
          <p:nvPr/>
        </p:nvSpPr>
        <p:spPr>
          <a:xfrm>
            <a:off x="8320495" y="3579779"/>
            <a:ext cx="1647243" cy="1225683"/>
          </a:xfrm>
          <a:custGeom>
            <a:avLst/>
            <a:gdLst>
              <a:gd name="connsiteX0" fmla="*/ 25837 w 1698994"/>
              <a:gd name="connsiteY0" fmla="*/ 0 h 1313234"/>
              <a:gd name="connsiteX1" fmla="*/ 132841 w 1698994"/>
              <a:gd name="connsiteY1" fmla="*/ 379378 h 1313234"/>
              <a:gd name="connsiteX2" fmla="*/ 1056969 w 1698994"/>
              <a:gd name="connsiteY2" fmla="*/ 544749 h 1313234"/>
              <a:gd name="connsiteX3" fmla="*/ 1698994 w 1698994"/>
              <a:gd name="connsiteY3" fmla="*/ 1313234 h 1313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8994" h="1313234">
                <a:moveTo>
                  <a:pt x="25837" y="0"/>
                </a:moveTo>
                <a:cubicBezTo>
                  <a:pt x="-6589" y="144293"/>
                  <a:pt x="-39014" y="288587"/>
                  <a:pt x="132841" y="379378"/>
                </a:cubicBezTo>
                <a:cubicBezTo>
                  <a:pt x="304696" y="470170"/>
                  <a:pt x="795944" y="389106"/>
                  <a:pt x="1056969" y="544749"/>
                </a:cubicBezTo>
                <a:cubicBezTo>
                  <a:pt x="1317994" y="700392"/>
                  <a:pt x="1508494" y="1006813"/>
                  <a:pt x="1698994" y="1313234"/>
                </a:cubicBezTo>
              </a:path>
            </a:pathLst>
          </a:custGeom>
          <a:noFill/>
          <a:ln w="76200"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B8656450-5BEF-1FDF-5CD4-178A042780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2050" y="4187754"/>
            <a:ext cx="1771750" cy="177175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1164F0CF-E5B0-E2AF-D2FD-2850C5F88E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191" y="2138465"/>
            <a:ext cx="1236729" cy="123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72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7037DB87-BC60-5076-4ADD-DB00F88B4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엘리스 DX널리체  Medium" panose="020B0600000101010101" pitchFamily="34" charset="-127"/>
                <a:ea typeface="엘리스 DX널리체  Medium" panose="020B0600000101010101" pitchFamily="34" charset="-127"/>
              </a:rPr>
              <a:t>개발 결과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B5B95AC-185E-92A5-4E68-803C5636F654}"/>
              </a:ext>
            </a:extLst>
          </p:cNvPr>
          <p:cNvCxnSpPr>
            <a:cxnSpLocks/>
          </p:cNvCxnSpPr>
          <p:nvPr/>
        </p:nvCxnSpPr>
        <p:spPr>
          <a:xfrm>
            <a:off x="838200" y="1690688"/>
            <a:ext cx="10515600" cy="0"/>
          </a:xfrm>
          <a:prstGeom prst="line">
            <a:avLst/>
          </a:prstGeom>
          <a:ln w="25400">
            <a:solidFill>
              <a:srgbClr val="EEEE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938E4B0-9D93-3446-1F13-F1D160CCAD19}"/>
              </a:ext>
            </a:extLst>
          </p:cNvPr>
          <p:cNvSpPr txBox="1"/>
          <p:nvPr/>
        </p:nvSpPr>
        <p:spPr>
          <a:xfrm>
            <a:off x="838199" y="2065350"/>
            <a:ext cx="10515600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기술 스택</a:t>
            </a:r>
          </a:p>
          <a:p>
            <a:pPr>
              <a:buFont typeface="+mj-lt"/>
              <a:buAutoNum type="arabicPeriod"/>
            </a:pPr>
            <a:r>
              <a:rPr lang="ko-KR" altLang="en-US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프론트엔드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vue.js</a:t>
            </a:r>
          </a:p>
          <a:p>
            <a:pPr>
              <a:buFont typeface="+mj-lt"/>
              <a:buAutoNum type="arabicPeriod"/>
            </a:pPr>
            <a:r>
              <a:rPr lang="ko-KR" altLang="en-US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백엔드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Spring Boot</a:t>
            </a:r>
          </a:p>
          <a:p>
            <a:pPr>
              <a:buFont typeface="+mj-lt"/>
              <a:buAutoNum type="arabicPeriod"/>
            </a:pP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DB: </a:t>
            </a:r>
            <a:r>
              <a:rPr lang="en-US" altLang="ko-KR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mysql</a:t>
            </a:r>
            <a:endParaRPr lang="en-US" altLang="ko-KR" sz="2000" dirty="0">
              <a:latin typeface="Pretendard Variable Light" panose="02000003000000020004" pitchFamily="2" charset="-127"/>
              <a:ea typeface="Pretendard Variable Light" panose="02000003000000020004" pitchFamily="2" charset="-127"/>
              <a:cs typeface="Pretendard Variable Light" panose="02000003000000020004" pitchFamily="2" charset="-127"/>
            </a:endParaRPr>
          </a:p>
          <a:p>
            <a:pPr>
              <a:buFont typeface="+mj-lt"/>
              <a:buAutoNum type="arabicPeriod"/>
            </a:pP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API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연동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TourAPI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관광지 기본 정보 및 행사 데이터를 제공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카카오맵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API: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상세 지도 표시 및 위치 정보 제공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네이버 기사 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API: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해당 관광지 관련 기사를 검색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유튜브 검색 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API: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관광지 관련 비디오 검색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ChatGPT API: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관광지 정보와 관련 기사를 제공하여 기사 요약을 생성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회원 기능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JWT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인증 방식을 통해 보안성 강화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1887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E68AF4-B316-00B4-0FDD-92E7A5E629EA}"/>
              </a:ext>
            </a:extLst>
          </p:cNvPr>
          <p:cNvSpPr txBox="1"/>
          <p:nvPr/>
        </p:nvSpPr>
        <p:spPr>
          <a:xfrm>
            <a:off x="838199" y="222168"/>
            <a:ext cx="9589852" cy="2000548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ko-KR" altLang="en-US" sz="2400" dirty="0"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주요 기능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회원 기능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회원가입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로그인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로그아웃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비밀번호찾기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회원정보변경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뉴스 요약 정보 제공 기능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기사요약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조회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지역별정렬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스크랩순 정렬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최신순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 정렬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개인화 서비스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기사요약 스크랩 추가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/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제거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/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조회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기간별 행사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/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축제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/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공연 정보 제공 기능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조회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지역별정렬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 err="1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최신순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 정렬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공지사항 기능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공지사항 추가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삭제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조회</a:t>
            </a:r>
            <a:r>
              <a:rPr lang="en-US" altLang="ko-KR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2000" dirty="0">
                <a:latin typeface="Pretendard Variable Light" panose="02000003000000020004" pitchFamily="2" charset="-127"/>
                <a:ea typeface="Pretendard Variable Light" panose="02000003000000020004" pitchFamily="2" charset="-127"/>
                <a:cs typeface="Pretendard Variable Light" panose="02000003000000020004" pitchFamily="2" charset="-127"/>
              </a:rPr>
              <a:t>수정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7083D4D-2729-5364-E16F-B7D85188C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10"/>
          <a:stretch/>
        </p:blipFill>
        <p:spPr>
          <a:xfrm>
            <a:off x="-1752844" y="2423084"/>
            <a:ext cx="15697688" cy="4212748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2CDA1D8E-0CB4-4900-810E-375521307557}"/>
              </a:ext>
            </a:extLst>
          </p:cNvPr>
          <p:cNvGrpSpPr/>
          <p:nvPr/>
        </p:nvGrpSpPr>
        <p:grpSpPr>
          <a:xfrm>
            <a:off x="4980633" y="2280975"/>
            <a:ext cx="2230734" cy="904351"/>
            <a:chOff x="4980633" y="2280975"/>
            <a:chExt cx="2230734" cy="90435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2" name="말풍선: 모서리가 둥근 사각형 21">
              <a:extLst>
                <a:ext uri="{FF2B5EF4-FFF2-40B4-BE49-F238E27FC236}">
                  <a16:creationId xmlns:a16="http://schemas.microsoft.com/office/drawing/2014/main" id="{B552968D-FAB2-C8FB-C59E-A4B72EE52CEE}"/>
                </a:ext>
              </a:extLst>
            </p:cNvPr>
            <p:cNvSpPr/>
            <p:nvPr/>
          </p:nvSpPr>
          <p:spPr>
            <a:xfrm>
              <a:off x="5901732" y="2296047"/>
              <a:ext cx="643095" cy="874206"/>
            </a:xfrm>
            <a:prstGeom prst="wedgeRoundRectCallou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FDF293DF-CB98-02E2-C7D8-2FB84534CDF7}"/>
                </a:ext>
              </a:extLst>
            </p:cNvPr>
            <p:cNvSpPr/>
            <p:nvPr/>
          </p:nvSpPr>
          <p:spPr>
            <a:xfrm>
              <a:off x="4980633" y="2280975"/>
              <a:ext cx="2230734" cy="904351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800" dirty="0">
                  <a:latin typeface="엘리스 DX널리체  Medium" panose="020B0600000101010101" pitchFamily="34" charset="-127"/>
                  <a:ea typeface="엘리스 DX널리체  Medium" panose="020B0600000101010101" pitchFamily="34" charset="-127"/>
                </a:rPr>
                <a:t>5. </a:t>
              </a:r>
              <a:r>
                <a:rPr lang="ko-KR" altLang="en-US" sz="1800" dirty="0">
                  <a:latin typeface="엘리스 DX널리체  Medium" panose="020B0600000101010101" pitchFamily="34" charset="-127"/>
                  <a:ea typeface="엘리스 DX널리체  Medium" panose="020B0600000101010101" pitchFamily="34" charset="-127"/>
                </a:rPr>
                <a:t>시연하기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56256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175</Words>
  <Application>Microsoft Office PowerPoint</Application>
  <PresentationFormat>와이드스크린</PresentationFormat>
  <Paragraphs>30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Hanken Grotesk Black</vt:lpstr>
      <vt:lpstr>Arial</vt:lpstr>
      <vt:lpstr>Pretendard Variable Light</vt:lpstr>
      <vt:lpstr>맑은 고딕</vt:lpstr>
      <vt:lpstr>Pretendard Variable Medium</vt:lpstr>
      <vt:lpstr>엘리스 DX널리체  Medium</vt:lpstr>
      <vt:lpstr>나눔고딕 ExtraBold</vt:lpstr>
      <vt:lpstr>Office 테마</vt:lpstr>
      <vt:lpstr>TRIP READER</vt:lpstr>
      <vt:lpstr>INDEX</vt:lpstr>
      <vt:lpstr>기획 배경 및 목표</vt:lpstr>
      <vt:lpstr>프로젝트 일정</vt:lpstr>
      <vt:lpstr>개발 결과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TRIP READER</dc:title>
  <dc:creator>USER</dc:creator>
  <cp:lastModifiedBy>USER</cp:lastModifiedBy>
  <cp:revision>4</cp:revision>
  <dcterms:created xsi:type="dcterms:W3CDTF">2024-11-26T11:43:15Z</dcterms:created>
  <dcterms:modified xsi:type="dcterms:W3CDTF">2024-11-26T14:00:23Z</dcterms:modified>
</cp:coreProperties>
</file>

<file path=docProps/thumbnail.jpeg>
</file>